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hmm8jVbFSu0bFZ1X0lKGW+Gi6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1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47670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98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76926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98851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6097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2606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6877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654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4158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6351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26770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8830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7061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10160">
            <a:solidFill>
              <a:srgbClr val="FFC000"/>
            </a:solidFill>
            <a:prstDash val="solid"/>
          </a:ln>
          <a:solidFill>
            <a:srgbClr val="FFC000"/>
          </a:solidFill>
          <a:effectLst>
            <a:outerShdw blurRad="38100" dist="38100" dir="10800000" algn="r" rotWithShape="0">
              <a:srgbClr val="A02C69">
                <a:alpha val="9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716858" y="3646477"/>
            <a:ext cx="10317707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ru-RU" sz="4000" b="1" dirty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ПЕДАГОГИЧЕСКИЙ ПРОЕКТ</a:t>
            </a:r>
            <a:r>
              <a:rPr lang="ru-RU" sz="4000" dirty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 </a:t>
            </a:r>
            <a:br>
              <a:rPr lang="ru-RU" sz="4000" dirty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4000" dirty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«Использование </a:t>
            </a:r>
            <a:r>
              <a:rPr lang="ru-RU" sz="4000" dirty="0" err="1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медиатехнологий</a:t>
            </a:r>
            <a:r>
              <a:rPr lang="ru-RU" sz="4000" dirty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4000" dirty="0" smtClean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4000" dirty="0" smtClean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для </a:t>
            </a:r>
            <a:r>
              <a:rPr lang="ru-RU" sz="4000" dirty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развития предметных </a:t>
            </a:r>
            <a:r>
              <a:rPr lang="ru-RU" sz="4000" dirty="0" smtClean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4000" dirty="0" smtClean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4000" dirty="0" smtClean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компетенций </a:t>
            </a:r>
            <a:r>
              <a:rPr lang="ru-RU" sz="4000" dirty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учащихся»</a:t>
            </a:r>
            <a:br>
              <a:rPr lang="ru-RU" sz="4000" dirty="0">
                <a:ln w="1016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endParaRPr sz="4000" dirty="0">
              <a:ln w="1016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44" name="Google Shape;144;p1"/>
          <p:cNvSpPr txBox="1">
            <a:spLocks noGrp="1"/>
          </p:cNvSpPr>
          <p:nvPr>
            <p:ph type="subTitle" idx="1"/>
          </p:nvPr>
        </p:nvSpPr>
        <p:spPr>
          <a:xfrm>
            <a:off x="573206" y="5183597"/>
            <a:ext cx="9287652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i="1" dirty="0">
                <a:solidFill>
                  <a:schemeClr val="dk1"/>
                </a:solidFill>
              </a:rPr>
              <a:t>Сроки реализации педагогического </a:t>
            </a:r>
            <a:r>
              <a:rPr lang="ru-RU" sz="2400" i="1" dirty="0" smtClean="0">
                <a:solidFill>
                  <a:schemeClr val="dk1"/>
                </a:solidFill>
              </a:rPr>
              <a:t>проекта </a:t>
            </a:r>
            <a:endParaRPr sz="2400" i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ru-RU" sz="2400" dirty="0">
                <a:solidFill>
                  <a:schemeClr val="dk1"/>
                </a:solidFill>
              </a:rPr>
              <a:t>2020-2023 годы.</a:t>
            </a:r>
            <a:endParaRPr dirty="0"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sp>
        <p:nvSpPr>
          <p:cNvPr id="145" name="Google Shape;145;p1"/>
          <p:cNvSpPr/>
          <p:nvPr/>
        </p:nvSpPr>
        <p:spPr>
          <a:xfrm>
            <a:off x="2711354" y="307437"/>
            <a:ext cx="6096000" cy="115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Государственное учреждение образования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«Учебно-педагогический комплекс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Прусский детский сад – средняя школа»</a:t>
            </a: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>
            <a:spLocks noGrp="1"/>
          </p:cNvSpPr>
          <p:nvPr>
            <p:ph type="title"/>
          </p:nvPr>
        </p:nvSpPr>
        <p:spPr>
          <a:xfrm>
            <a:off x="2999656" y="620688"/>
            <a:ext cx="8596668" cy="605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Trebuchet MS"/>
              <a:buNone/>
            </a:pPr>
            <a:r>
              <a:rPr lang="ru-RU" sz="3240" dirty="0"/>
              <a:t>Общие сведения</a:t>
            </a:r>
            <a:endParaRPr dirty="0"/>
          </a:p>
        </p:txBody>
      </p:sp>
      <p:sp>
        <p:nvSpPr>
          <p:cNvPr id="151" name="Google Shape;151;p2"/>
          <p:cNvSpPr txBox="1">
            <a:spLocks noGrp="1"/>
          </p:cNvSpPr>
          <p:nvPr>
            <p:ph idx="1"/>
          </p:nvPr>
        </p:nvSpPr>
        <p:spPr>
          <a:xfrm>
            <a:off x="2063552" y="1268760"/>
            <a:ext cx="9872386" cy="4826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760"/>
              <a:buChar char="►"/>
            </a:pPr>
            <a:r>
              <a:rPr lang="ru-RU" sz="2200" b="1" i="1" dirty="0">
                <a:solidFill>
                  <a:schemeClr val="dk1"/>
                </a:solidFill>
              </a:rPr>
              <a:t>Сведения о руководителе учреждения образования: </a:t>
            </a:r>
            <a:endParaRPr lang="ru-RU" sz="2200" b="1" i="1" dirty="0" smtClean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760"/>
              <a:buNone/>
            </a:pPr>
            <a:r>
              <a:rPr lang="ru-RU" sz="2200" b="1" i="1" dirty="0">
                <a:solidFill>
                  <a:schemeClr val="dk1"/>
                </a:solidFill>
              </a:rPr>
              <a:t> </a:t>
            </a:r>
            <a:r>
              <a:rPr lang="ru-RU" sz="2200" b="1" i="1" dirty="0" smtClean="0">
                <a:solidFill>
                  <a:schemeClr val="dk1"/>
                </a:solidFill>
              </a:rPr>
              <a:t>    </a:t>
            </a:r>
            <a:r>
              <a:rPr lang="ru-RU" sz="2200" dirty="0" err="1" smtClean="0">
                <a:solidFill>
                  <a:schemeClr val="tx1"/>
                </a:solidFill>
              </a:rPr>
              <a:t>Гуринович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Валентана</a:t>
            </a:r>
            <a:r>
              <a:rPr lang="ru-RU" sz="2200" dirty="0" smtClean="0">
                <a:solidFill>
                  <a:schemeClr val="tx1"/>
                </a:solidFill>
              </a:rPr>
              <a:t> Алексеевна, </a:t>
            </a:r>
            <a:r>
              <a:rPr lang="ru-RU" sz="2200" dirty="0">
                <a:solidFill>
                  <a:schemeClr val="tx1"/>
                </a:solidFill>
              </a:rPr>
              <a:t>директор</a:t>
            </a:r>
            <a:r>
              <a:rPr lang="ru-RU" sz="2200" dirty="0"/>
              <a:t>.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ru-RU" sz="2200" b="1" i="1" dirty="0">
                <a:solidFill>
                  <a:schemeClr val="dk1"/>
                </a:solidFill>
              </a:rPr>
              <a:t>Сведения о руководителе педагогического проекта: </a:t>
            </a:r>
            <a:r>
              <a:rPr lang="ru-RU" sz="2200" dirty="0" smtClean="0"/>
              <a:t>Мозговая </a:t>
            </a:r>
            <a:r>
              <a:rPr lang="ru-RU" sz="2200" dirty="0" smtClean="0">
                <a:solidFill>
                  <a:schemeClr val="tx1"/>
                </a:solidFill>
              </a:rPr>
              <a:t>Вероника Викторовна, </a:t>
            </a:r>
            <a:r>
              <a:rPr lang="ru-RU" sz="2200" dirty="0">
                <a:solidFill>
                  <a:schemeClr val="tx1"/>
                </a:solidFill>
              </a:rPr>
              <a:t>заместитель директора по 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учебно-воспитательной </a:t>
            </a:r>
            <a:r>
              <a:rPr lang="ru-RU" sz="2200" dirty="0">
                <a:solidFill>
                  <a:schemeClr val="tx1"/>
                </a:solidFill>
              </a:rPr>
              <a:t>работе</a:t>
            </a:r>
            <a:r>
              <a:rPr lang="ru-RU" sz="2200" dirty="0"/>
              <a:t>.</a:t>
            </a:r>
            <a:endParaRPr sz="220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ru-RU" sz="2200" b="1" i="1" dirty="0">
                <a:solidFill>
                  <a:schemeClr val="dk1"/>
                </a:solidFill>
              </a:rPr>
              <a:t>Сведения об участниках реализации педагогического проекта:</a:t>
            </a:r>
            <a:endParaRPr sz="2200" b="1" dirty="0">
              <a:solidFill>
                <a:schemeClr val="dk1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ru-RU" sz="2200" dirty="0" smtClean="0">
                <a:solidFill>
                  <a:schemeClr val="tx1"/>
                </a:solidFill>
              </a:rPr>
              <a:t>34 </a:t>
            </a:r>
            <a:r>
              <a:rPr lang="ru-RU" sz="2200" dirty="0">
                <a:solidFill>
                  <a:schemeClr val="tx1"/>
                </a:solidFill>
              </a:rPr>
              <a:t>учащихся </a:t>
            </a:r>
            <a:r>
              <a:rPr lang="ru-RU" sz="2200" dirty="0" smtClean="0">
                <a:solidFill>
                  <a:schemeClr val="tx1"/>
                </a:solidFill>
              </a:rPr>
              <a:t>1-3, 6, 8-11 </a:t>
            </a:r>
            <a:r>
              <a:rPr lang="ru-RU" sz="2200" dirty="0">
                <a:solidFill>
                  <a:schemeClr val="tx1"/>
                </a:solidFill>
              </a:rPr>
              <a:t>классов; 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ru-RU" sz="2200" dirty="0" err="1" smtClean="0">
                <a:solidFill>
                  <a:schemeClr val="tx1"/>
                </a:solidFill>
              </a:rPr>
              <a:t>Калютик</a:t>
            </a:r>
            <a:r>
              <a:rPr lang="ru-RU" sz="2200" dirty="0" smtClean="0">
                <a:solidFill>
                  <a:schemeClr val="tx1"/>
                </a:solidFill>
              </a:rPr>
              <a:t> Оксана Николаевна, </a:t>
            </a:r>
            <a:r>
              <a:rPr lang="ru-RU" sz="2200" dirty="0">
                <a:solidFill>
                  <a:schemeClr val="tx1"/>
                </a:solidFill>
              </a:rPr>
              <a:t>учитель </a:t>
            </a:r>
            <a:r>
              <a:rPr lang="ru-RU" sz="2200" dirty="0" smtClean="0">
                <a:solidFill>
                  <a:schemeClr val="tx1"/>
                </a:solidFill>
              </a:rPr>
              <a:t>немецкого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языка;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ru-RU" sz="2200" dirty="0" err="1" smtClean="0">
                <a:solidFill>
                  <a:schemeClr val="tx1"/>
                </a:solidFill>
              </a:rPr>
              <a:t>Телеш</a:t>
            </a:r>
            <a:r>
              <a:rPr lang="ru-RU" sz="2200" dirty="0" smtClean="0">
                <a:solidFill>
                  <a:schemeClr val="tx1"/>
                </a:solidFill>
              </a:rPr>
              <a:t> Ирина Викторовна, </a:t>
            </a:r>
            <a:r>
              <a:rPr lang="ru-RU" sz="2200" dirty="0">
                <a:solidFill>
                  <a:schemeClr val="tx1"/>
                </a:solidFill>
              </a:rPr>
              <a:t>учитель </a:t>
            </a:r>
            <a:r>
              <a:rPr lang="ru-RU" sz="2200" dirty="0" smtClean="0">
                <a:solidFill>
                  <a:schemeClr val="tx1"/>
                </a:solidFill>
              </a:rPr>
              <a:t>химии и биологии</a:t>
            </a:r>
            <a:r>
              <a:rPr lang="ru-RU" sz="2200" dirty="0">
                <a:solidFill>
                  <a:schemeClr val="tx1"/>
                </a:solidFill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ru-RU" sz="2200" dirty="0" err="1" smtClean="0">
                <a:solidFill>
                  <a:schemeClr val="tx1"/>
                </a:solidFill>
              </a:rPr>
              <a:t>Чечуха</a:t>
            </a:r>
            <a:r>
              <a:rPr lang="ru-RU" sz="2200" dirty="0" smtClean="0">
                <a:solidFill>
                  <a:schemeClr val="tx1"/>
                </a:solidFill>
              </a:rPr>
              <a:t> Лилия Николаевна, </a:t>
            </a:r>
            <a:r>
              <a:rPr lang="ru-RU" sz="2200" dirty="0">
                <a:solidFill>
                  <a:schemeClr val="tx1"/>
                </a:solidFill>
              </a:rPr>
              <a:t>учитель </a:t>
            </a:r>
            <a:r>
              <a:rPr lang="ru-RU" sz="2200" dirty="0" smtClean="0">
                <a:solidFill>
                  <a:schemeClr val="tx1"/>
                </a:solidFill>
              </a:rPr>
              <a:t>начальных классов;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ru-RU" sz="2200" dirty="0" smtClean="0">
                <a:solidFill>
                  <a:schemeClr val="tx1"/>
                </a:solidFill>
              </a:rPr>
              <a:t>Сосновская </a:t>
            </a:r>
            <a:r>
              <a:rPr lang="ru-RU" sz="2200" dirty="0">
                <a:solidFill>
                  <a:schemeClr val="tx1"/>
                </a:solidFill>
              </a:rPr>
              <a:t>Т</a:t>
            </a:r>
            <a:r>
              <a:rPr lang="ru-RU" sz="2200" dirty="0" smtClean="0">
                <a:solidFill>
                  <a:schemeClr val="tx1"/>
                </a:solidFill>
              </a:rPr>
              <a:t>атьяна Геннадьевна, </a:t>
            </a:r>
            <a:r>
              <a:rPr lang="ru-RU" sz="2200" dirty="0">
                <a:solidFill>
                  <a:schemeClr val="tx1"/>
                </a:solidFill>
              </a:rPr>
              <a:t>учитель </a:t>
            </a:r>
            <a:r>
              <a:rPr lang="ru-RU" sz="2200" dirty="0" smtClean="0">
                <a:solidFill>
                  <a:schemeClr val="tx1"/>
                </a:solidFill>
              </a:rPr>
              <a:t>математики;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760"/>
              <a:buChar char="►"/>
            </a:pPr>
            <a:r>
              <a:rPr lang="ru-RU" sz="2200" dirty="0" smtClean="0">
                <a:solidFill>
                  <a:schemeClr val="tx1"/>
                </a:solidFill>
              </a:rPr>
              <a:t>Усик Светлана Сергеевна, </a:t>
            </a:r>
            <a:r>
              <a:rPr lang="ru-RU" sz="2200" dirty="0">
                <a:solidFill>
                  <a:schemeClr val="tx1"/>
                </a:solidFill>
              </a:rPr>
              <a:t>учитель белорусского языка и литературы.</a:t>
            </a:r>
            <a:endParaRPr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>
            <a:spLocks noGrp="1"/>
          </p:cNvSpPr>
          <p:nvPr>
            <p:ph idx="1"/>
          </p:nvPr>
        </p:nvSpPr>
        <p:spPr>
          <a:xfrm>
            <a:off x="2495600" y="260648"/>
            <a:ext cx="9435657" cy="64144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>
              <a:spcBef>
                <a:spcPts val="0"/>
              </a:spcBef>
              <a:buSzPts val="1920"/>
              <a:buNone/>
            </a:pPr>
            <a:r>
              <a:rPr lang="ru-RU" sz="2400" b="1" dirty="0">
                <a:solidFill>
                  <a:schemeClr val="tx1"/>
                </a:solidFill>
              </a:rPr>
              <a:t>Цель педагогического проекта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использование </a:t>
            </a:r>
            <a:r>
              <a:rPr lang="ru-RU" dirty="0" err="1">
                <a:solidFill>
                  <a:schemeClr val="tx1"/>
                </a:solidFill>
              </a:rPr>
              <a:t>медиатехнологий</a:t>
            </a:r>
            <a:r>
              <a:rPr lang="ru-RU" dirty="0">
                <a:solidFill>
                  <a:schemeClr val="tx1"/>
                </a:solidFill>
              </a:rPr>
              <a:t> для развития предметной компетентности учащихся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ru-RU" sz="2400" b="1" dirty="0">
                <a:solidFill>
                  <a:schemeClr val="tx1"/>
                </a:solidFill>
              </a:rPr>
              <a:t>Задачи:</a:t>
            </a:r>
            <a:endParaRPr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теоретически обосновать возможности использования </a:t>
            </a:r>
            <a:r>
              <a:rPr lang="ru-RU" dirty="0" err="1">
                <a:solidFill>
                  <a:schemeClr val="tx1"/>
                </a:solidFill>
              </a:rPr>
              <a:t>медиатехнологий</a:t>
            </a:r>
            <a:r>
              <a:rPr lang="ru-RU" dirty="0">
                <a:solidFill>
                  <a:schemeClr val="tx1"/>
                </a:solidFill>
              </a:rPr>
              <a:t> в образовательном процессе;</a:t>
            </a:r>
          </a:p>
          <a:p>
            <a:r>
              <a:rPr lang="be-BY" dirty="0">
                <a:solidFill>
                  <a:schemeClr val="tx1"/>
                </a:solidFill>
              </a:rPr>
              <a:t>определ</a:t>
            </a: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be-BY" dirty="0">
                <a:solidFill>
                  <a:schemeClr val="tx1"/>
                </a:solidFill>
              </a:rPr>
              <a:t>ть наиболее актуальные приемы использования медиатехнологий для развития предметной компетентности учащихся;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создать банк данных наиболее приемлемых приемов использования </a:t>
            </a:r>
            <a:r>
              <a:rPr lang="be-BY" dirty="0">
                <a:solidFill>
                  <a:schemeClr val="tx1"/>
                </a:solidFill>
              </a:rPr>
              <a:t>медиатехнологий для развития предметной компетентности учащихся;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разработать систему использования </a:t>
            </a:r>
            <a:r>
              <a:rPr lang="ru-RU" dirty="0" err="1">
                <a:solidFill>
                  <a:schemeClr val="tx1"/>
                </a:solidFill>
              </a:rPr>
              <a:t>медиатехнологий</a:t>
            </a:r>
            <a:r>
              <a:rPr lang="ru-RU" dirty="0">
                <a:solidFill>
                  <a:schemeClr val="tx1"/>
                </a:solidFill>
              </a:rPr>
              <a:t> для формирования предметных компетенций учащихся;</a:t>
            </a:r>
          </a:p>
          <a:p>
            <a:r>
              <a:rPr lang="ru-RU" dirty="0">
                <a:solidFill>
                  <a:schemeClr val="tx1"/>
                </a:solidFill>
              </a:rPr>
              <a:t>обеспечить внедрение системы современных </a:t>
            </a:r>
            <a:r>
              <a:rPr lang="ru-RU" dirty="0" err="1">
                <a:solidFill>
                  <a:schemeClr val="tx1"/>
                </a:solidFill>
              </a:rPr>
              <a:t>медиатехнологий</a:t>
            </a:r>
            <a:r>
              <a:rPr lang="ru-RU" dirty="0">
                <a:solidFill>
                  <a:schemeClr val="tx1"/>
                </a:solidFill>
              </a:rPr>
              <a:t> в образовательный процесс; </a:t>
            </a:r>
          </a:p>
          <a:p>
            <a:r>
              <a:rPr lang="ru-RU" dirty="0">
                <a:solidFill>
                  <a:schemeClr val="tx1"/>
                </a:solidFill>
              </a:rPr>
              <a:t>осуществить анализ результатов внедрения </a:t>
            </a:r>
            <a:r>
              <a:rPr lang="ru-RU" dirty="0" err="1">
                <a:solidFill>
                  <a:schemeClr val="tx1"/>
                </a:solidFill>
              </a:rPr>
              <a:t>медиатехнологий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оформить проектный продукт в систему методических разработок для </a:t>
            </a:r>
            <a:r>
              <a:rPr lang="ru-RU" dirty="0" err="1">
                <a:solidFill>
                  <a:schemeClr val="tx1"/>
                </a:solidFill>
              </a:rPr>
              <a:t>виртульного</a:t>
            </a:r>
            <a:r>
              <a:rPr lang="ru-RU" dirty="0">
                <a:solidFill>
                  <a:schemeClr val="tx1"/>
                </a:solidFill>
              </a:rPr>
              <a:t> методического кабинета учреждения образования с целью развития предметной компетентности учащихся и представить результат на официальном сайте учреждения, транслировать опыт по реализации проекта в СМИ;</a:t>
            </a:r>
          </a:p>
          <a:p>
            <a:r>
              <a:rPr lang="ru-RU" dirty="0">
                <a:solidFill>
                  <a:schemeClr val="tx1"/>
                </a:solidFill>
              </a:rPr>
              <a:t>представить систему работы по использованию </a:t>
            </a:r>
            <a:r>
              <a:rPr lang="ru-RU" dirty="0" err="1">
                <a:solidFill>
                  <a:schemeClr val="tx1"/>
                </a:solidFill>
              </a:rPr>
              <a:t>медиатехнологий</a:t>
            </a:r>
            <a:r>
              <a:rPr lang="ru-RU" dirty="0">
                <a:solidFill>
                  <a:schemeClr val="tx1"/>
                </a:solidFill>
              </a:rPr>
              <a:t> для развития предметной компетентности </a:t>
            </a:r>
            <a:r>
              <a:rPr lang="ru-RU" dirty="0" smtClean="0">
                <a:solidFill>
                  <a:schemeClr val="tx1"/>
                </a:solidFill>
              </a:rPr>
              <a:t>учащихся.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>
            <a:spLocks noGrp="1"/>
          </p:cNvSpPr>
          <p:nvPr>
            <p:ph type="title"/>
          </p:nvPr>
        </p:nvSpPr>
        <p:spPr>
          <a:xfrm>
            <a:off x="3215680" y="260648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ru-RU" dirty="0"/>
              <a:t>Модель образовательного процесса</a:t>
            </a:r>
            <a:endParaRPr dirty="0"/>
          </a:p>
        </p:txBody>
      </p:sp>
      <p:sp>
        <p:nvSpPr>
          <p:cNvPr id="162" name="Google Shape;162;p4"/>
          <p:cNvSpPr txBox="1">
            <a:spLocks noGrp="1"/>
          </p:cNvSpPr>
          <p:nvPr>
            <p:ph idx="1"/>
          </p:nvPr>
        </p:nvSpPr>
        <p:spPr>
          <a:xfrm>
            <a:off x="2639616" y="1412776"/>
            <a:ext cx="9285600" cy="50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7160" indent="0" algn="just"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solidFill>
                  <a:schemeClr val="tx1"/>
                </a:solidFill>
              </a:rPr>
              <a:t>Цель </a:t>
            </a:r>
            <a:r>
              <a:rPr lang="ru-RU" sz="2400" dirty="0">
                <a:solidFill>
                  <a:schemeClr val="tx1"/>
                </a:solidFill>
              </a:rPr>
              <a:t>моделирования заключается в создании общего представления о том, как наиболее эффективно формировать предметные компетенции учащегося. Модель формирования предметных компетенций – это результат, который определен не как успешное, а как ожидаемое в подготовке учащихся.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Основным </a:t>
            </a:r>
            <a:r>
              <a:rPr lang="ru-RU" sz="2400" dirty="0">
                <a:solidFill>
                  <a:schemeClr val="tx1"/>
                </a:solidFill>
              </a:rPr>
              <a:t>исходным элементом данной модели является цель. </a:t>
            </a:r>
            <a:r>
              <a:rPr lang="ru-RU" sz="2400" b="1" dirty="0">
                <a:solidFill>
                  <a:schemeClr val="tx1"/>
                </a:solidFill>
              </a:rPr>
              <a:t>Целью предлагаемой модели</a:t>
            </a:r>
            <a:r>
              <a:rPr lang="ru-RU" sz="2400" dirty="0">
                <a:solidFill>
                  <a:schemeClr val="tx1"/>
                </a:solidFill>
              </a:rPr>
              <a:t> является получение высокого уровня </a:t>
            </a:r>
            <a:r>
              <a:rPr lang="ru-RU" sz="24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400" dirty="0">
                <a:solidFill>
                  <a:schemeClr val="tx1"/>
                </a:solidFill>
              </a:rPr>
              <a:t> предметных компетенций, в том числе за счет внутреннего стремления учащегося к максимальной реализации себя в учебной деятельности.  Этот уровень позволяет учащимся формировать собственные предметные компетенции в соответствии с потребностями учебной деятельности в целях наиболее полного и качественного усвоения информации.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3115956" y="692697"/>
            <a:ext cx="8596668" cy="534866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Для достижения цели необходимо решить следующие задачи: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2400" dirty="0">
                <a:solidFill>
                  <a:schemeClr val="tx1"/>
                </a:solidFill>
              </a:rPr>
              <a:t>интереса и положительной мотивации в учебном процессе, которое выражается в потребности личности в обладании значительным объемом информации относительно изучаемого предмета;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повышение </a:t>
            </a:r>
            <a:r>
              <a:rPr lang="ru-RU" sz="2400" dirty="0">
                <a:solidFill>
                  <a:schemeClr val="tx1"/>
                </a:solidFill>
              </a:rPr>
              <a:t>уровня </a:t>
            </a:r>
            <a:r>
              <a:rPr lang="ru-RU" sz="24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400" dirty="0">
                <a:solidFill>
                  <a:schemeClr val="tx1"/>
                </a:solidFill>
              </a:rPr>
              <a:t> предметных компетенций учащихся;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разработке </a:t>
            </a:r>
            <a:r>
              <a:rPr lang="ru-RU" sz="2400" dirty="0">
                <a:solidFill>
                  <a:schemeClr val="tx1"/>
                </a:solidFill>
              </a:rPr>
              <a:t>процедуры работы по формированию предметных компетенций;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использование </a:t>
            </a:r>
            <a:r>
              <a:rPr lang="ru-RU" sz="2400" dirty="0">
                <a:solidFill>
                  <a:schemeClr val="tx1"/>
                </a:solidFill>
              </a:rPr>
              <a:t>комплекса форм и методов обучения, способствующих повышению интереса учащихся к обучению.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124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"/>
          <p:cNvSpPr txBox="1">
            <a:spLocks noGrp="1"/>
          </p:cNvSpPr>
          <p:nvPr>
            <p:ph idx="1"/>
          </p:nvPr>
        </p:nvSpPr>
        <p:spPr>
          <a:xfrm>
            <a:off x="3115956" y="491319"/>
            <a:ext cx="8596668" cy="6141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4508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dirty="0">
                <a:solidFill>
                  <a:schemeClr val="tx1"/>
                </a:solidFill>
              </a:rPr>
              <a:t>Методологическую основу формирования предметных компетенций учащихся составят подходы: </a:t>
            </a:r>
            <a:r>
              <a:rPr lang="ru-RU" sz="2400" dirty="0" err="1">
                <a:solidFill>
                  <a:schemeClr val="tx1"/>
                </a:solidFill>
              </a:rPr>
              <a:t>компетентностный</a:t>
            </a:r>
            <a:r>
              <a:rPr lang="ru-RU" sz="2400" dirty="0">
                <a:solidFill>
                  <a:schemeClr val="tx1"/>
                </a:solidFill>
              </a:rPr>
              <a:t>, системно-</a:t>
            </a:r>
            <a:r>
              <a:rPr lang="ru-RU" sz="2400" dirty="0" err="1">
                <a:solidFill>
                  <a:schemeClr val="tx1"/>
                </a:solidFill>
              </a:rPr>
              <a:t>деятельностный</a:t>
            </a:r>
            <a:r>
              <a:rPr lang="ru-RU" sz="2400" dirty="0">
                <a:solidFill>
                  <a:schemeClr val="tx1"/>
                </a:solidFill>
              </a:rPr>
              <a:t> и личностно-ориентированный. </a:t>
            </a:r>
            <a:endParaRPr dirty="0">
              <a:solidFill>
                <a:schemeClr val="tx1"/>
              </a:solidFill>
            </a:endParaRPr>
          </a:p>
          <a:p>
            <a:pPr marL="0" lvl="0" indent="4508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ru-RU" sz="2400" dirty="0">
                <a:solidFill>
                  <a:schemeClr val="tx1"/>
                </a:solidFill>
              </a:rPr>
              <a:t>При построении модели выделим следующие принципы: целостности, целеполагания,  цикличности, технологичности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0" lvl="0" indent="450850" algn="just">
              <a:lnSpc>
                <a:spcPct val="90000"/>
              </a:lnSpc>
              <a:buSzPts val="1920"/>
              <a:buNone/>
            </a:pPr>
            <a:r>
              <a:rPr lang="ru-RU" sz="2400" dirty="0">
                <a:solidFill>
                  <a:schemeClr val="tx1"/>
                </a:solidFill>
              </a:rPr>
              <a:t>Предметные компетенций не формируются самопроизвольно, необходимо создание определенных педагогических </a:t>
            </a:r>
            <a:r>
              <a:rPr lang="ru-RU" sz="2400" dirty="0" smtClean="0">
                <a:solidFill>
                  <a:schemeClr val="tx1"/>
                </a:solidFill>
              </a:rPr>
              <a:t>условий: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создание </a:t>
            </a:r>
            <a:r>
              <a:rPr lang="ru-RU" sz="2400" dirty="0">
                <a:solidFill>
                  <a:schemeClr val="tx1"/>
                </a:solidFill>
              </a:rPr>
              <a:t>предметной образовательной среды, стимулирующие постоянный творческий поиск и личностное развитие учащихся;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отбор </a:t>
            </a:r>
            <a:r>
              <a:rPr lang="ru-RU" sz="2400" dirty="0">
                <a:solidFill>
                  <a:schemeClr val="tx1"/>
                </a:solidFill>
              </a:rPr>
              <a:t>содержания обучения соответственно уровню </a:t>
            </a:r>
            <a:r>
              <a:rPr lang="ru-RU" sz="24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400" dirty="0">
                <a:solidFill>
                  <a:schemeClr val="tx1"/>
                </a:solidFill>
              </a:rPr>
              <a:t> предметных компетенций учащихся;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исследование </a:t>
            </a:r>
            <a:r>
              <a:rPr lang="ru-RU" sz="2400" dirty="0">
                <a:solidFill>
                  <a:schemeClr val="tx1"/>
                </a:solidFill>
              </a:rPr>
              <a:t>динамики уровня </a:t>
            </a:r>
            <a:r>
              <a:rPr lang="ru-RU" sz="2400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400" dirty="0">
                <a:solidFill>
                  <a:schemeClr val="tx1"/>
                </a:solidFill>
              </a:rPr>
              <a:t> предметных компетенций учащихся.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Реализация </a:t>
            </a:r>
            <a:r>
              <a:rPr lang="ru-RU" sz="2400" dirty="0">
                <a:solidFill>
                  <a:schemeClr val="tx1"/>
                </a:solidFill>
              </a:rPr>
              <a:t>указанных педагогических условий на практике позволит обеспечить более глубокое «погружение» учащихся в изучаемый предмет, и, как следствие, приведет к повышению уровня их предметных компетенций.</a:t>
            </a:r>
            <a:endParaRPr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"/>
          <p:cNvSpPr txBox="1">
            <a:spLocks noGrp="1"/>
          </p:cNvSpPr>
          <p:nvPr>
            <p:ph idx="1"/>
          </p:nvPr>
        </p:nvSpPr>
        <p:spPr>
          <a:xfrm>
            <a:off x="2495600" y="1700808"/>
            <a:ext cx="9258237" cy="3529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531813" algn="just">
              <a:spcBef>
                <a:spcPts val="0"/>
              </a:spcBef>
              <a:buSzPts val="1920"/>
              <a:buNone/>
            </a:pPr>
            <a:r>
              <a:rPr lang="ru-RU" sz="2400" dirty="0">
                <a:solidFill>
                  <a:schemeClr val="tx1"/>
                </a:solidFill>
              </a:rPr>
              <a:t>Основными методическими приемами в решении задач формирования предметных компетенций в учебной и внеурочной деятельности можно назвать: дискуссии, беседы, задания, игровые, исследовательские и проектные методы и т.д. Далее следуют формы организации учебного процесса: урок (урок теоретического обучения, урок-семинар, урок-диспут, урок-диалог и т.д.) и внеурочные занятия (внеурочные мероприятия по предмету, интеллектуальные игры, факультативы, научно-практические конференции).</a:t>
            </a:r>
            <a:endParaRPr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"/>
          <p:cNvSpPr txBox="1">
            <a:spLocks noGrp="1"/>
          </p:cNvSpPr>
          <p:nvPr>
            <p:ph idx="1"/>
          </p:nvPr>
        </p:nvSpPr>
        <p:spPr>
          <a:xfrm>
            <a:off x="759220" y="468266"/>
            <a:ext cx="8930689" cy="6201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45085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24"/>
              <a:buNone/>
            </a:pPr>
            <a:r>
              <a:rPr lang="ru-RU" sz="2405" b="1" dirty="0">
                <a:solidFill>
                  <a:schemeClr val="tx1"/>
                </a:solidFill>
              </a:rPr>
              <a:t>Показатели </a:t>
            </a:r>
            <a:r>
              <a:rPr lang="ru-RU" sz="2405" b="1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405" b="1" dirty="0">
                <a:solidFill>
                  <a:schemeClr val="tx1"/>
                </a:solidFill>
              </a:rPr>
              <a:t> предметных компетенций: </a:t>
            </a:r>
            <a:endParaRPr dirty="0">
              <a:solidFill>
                <a:schemeClr val="tx1"/>
              </a:solidFill>
            </a:endParaRPr>
          </a:p>
          <a:p>
            <a:pPr marL="0" lvl="0" indent="4508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924"/>
              <a:buNone/>
            </a:pPr>
            <a:r>
              <a:rPr lang="ru-RU" sz="2405" dirty="0">
                <a:solidFill>
                  <a:schemeClr val="tx1"/>
                </a:solidFill>
              </a:rPr>
              <a:t>‒осмысленность — </a:t>
            </a:r>
            <a:r>
              <a:rPr lang="ru-RU" sz="2405" dirty="0" smtClean="0">
                <a:solidFill>
                  <a:schemeClr val="tx1"/>
                </a:solidFill>
              </a:rPr>
              <a:t>э </a:t>
            </a:r>
            <a:r>
              <a:rPr lang="ru-RU" sz="2405" dirty="0">
                <a:solidFill>
                  <a:schemeClr val="tx1"/>
                </a:solidFill>
              </a:rPr>
              <a:t>особенность восприятия учащимся определенного предмета или явления, а также проявление активности и интереса при его изучении; </a:t>
            </a:r>
            <a:endParaRPr dirty="0">
              <a:solidFill>
                <a:schemeClr val="tx1"/>
              </a:solidFill>
            </a:endParaRPr>
          </a:p>
          <a:p>
            <a:pPr marL="0" lvl="0" indent="4508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924"/>
              <a:buNone/>
            </a:pPr>
            <a:r>
              <a:rPr lang="ru-RU" sz="2405" dirty="0">
                <a:solidFill>
                  <a:schemeClr val="tx1"/>
                </a:solidFill>
              </a:rPr>
              <a:t>‒информативность — </a:t>
            </a:r>
            <a:r>
              <a:rPr lang="ru-RU" sz="2405" dirty="0" smtClean="0">
                <a:solidFill>
                  <a:schemeClr val="tx1"/>
                </a:solidFill>
              </a:rPr>
              <a:t> </a:t>
            </a:r>
            <a:r>
              <a:rPr lang="ru-RU" sz="2405" dirty="0">
                <a:solidFill>
                  <a:schemeClr val="tx1"/>
                </a:solidFill>
              </a:rPr>
              <a:t>знание или осведомленность ученика о содержании учебного предмета и его применении в различных учебных и жизненных ситуациях;</a:t>
            </a:r>
            <a:endParaRPr dirty="0">
              <a:solidFill>
                <a:schemeClr val="tx1"/>
              </a:solidFill>
            </a:endParaRPr>
          </a:p>
          <a:p>
            <a:pPr marL="0" lvl="0" indent="4508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924"/>
              <a:buNone/>
            </a:pPr>
            <a:r>
              <a:rPr lang="ru-RU" sz="2405" dirty="0">
                <a:solidFill>
                  <a:schemeClr val="tx1"/>
                </a:solidFill>
              </a:rPr>
              <a:t>‒применимость — </a:t>
            </a:r>
            <a:r>
              <a:rPr lang="ru-RU" sz="2405" dirty="0" smtClean="0">
                <a:solidFill>
                  <a:schemeClr val="tx1"/>
                </a:solidFill>
              </a:rPr>
              <a:t> </a:t>
            </a:r>
            <a:r>
              <a:rPr lang="ru-RU" sz="2405" dirty="0">
                <a:solidFill>
                  <a:schemeClr val="tx1"/>
                </a:solidFill>
              </a:rPr>
              <a:t>умение применять на практике знания в области предметных компетенций; </a:t>
            </a:r>
            <a:endParaRPr dirty="0">
              <a:solidFill>
                <a:schemeClr val="tx1"/>
              </a:solidFill>
            </a:endParaRPr>
          </a:p>
          <a:p>
            <a:pPr marL="0" lvl="0" indent="450850" algn="just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924"/>
              <a:buNone/>
            </a:pPr>
            <a:r>
              <a:rPr lang="ru-RU" sz="2405" dirty="0">
                <a:solidFill>
                  <a:schemeClr val="tx1"/>
                </a:solidFill>
              </a:rPr>
              <a:t>‒творческое использование </a:t>
            </a:r>
            <a:r>
              <a:rPr lang="ru-RU" sz="2405" dirty="0" smtClean="0">
                <a:solidFill>
                  <a:schemeClr val="tx1"/>
                </a:solidFill>
              </a:rPr>
              <a:t>— преобразование </a:t>
            </a:r>
            <a:r>
              <a:rPr lang="ru-RU" sz="2405" dirty="0">
                <a:solidFill>
                  <a:schemeClr val="tx1"/>
                </a:solidFill>
              </a:rPr>
              <a:t>и применение приобретенных знаний, в новых ситуациях.</a:t>
            </a:r>
            <a:endParaRPr dirty="0">
              <a:solidFill>
                <a:schemeClr val="tx1"/>
              </a:solidFill>
            </a:endParaRPr>
          </a:p>
          <a:p>
            <a:pPr marL="0" lvl="0" indent="450850" algn="just">
              <a:lnSpc>
                <a:spcPct val="80000"/>
              </a:lnSpc>
              <a:buSzPts val="1924"/>
              <a:buNone/>
            </a:pPr>
            <a:r>
              <a:rPr lang="ru-RU" sz="2405" dirty="0">
                <a:solidFill>
                  <a:schemeClr val="tx1"/>
                </a:solidFill>
              </a:rPr>
              <a:t>На основании представленных показателей </a:t>
            </a:r>
            <a:r>
              <a:rPr lang="ru-RU" sz="2405" dirty="0" smtClean="0">
                <a:solidFill>
                  <a:schemeClr val="tx1"/>
                </a:solidFill>
              </a:rPr>
              <a:t>можно определить </a:t>
            </a:r>
            <a:r>
              <a:rPr lang="ru-RU" sz="2405" dirty="0">
                <a:solidFill>
                  <a:schemeClr val="tx1"/>
                </a:solidFill>
              </a:rPr>
              <a:t>уровни </a:t>
            </a:r>
            <a:r>
              <a:rPr lang="ru-RU" sz="2405" dirty="0" err="1">
                <a:solidFill>
                  <a:schemeClr val="tx1"/>
                </a:solidFill>
              </a:rPr>
              <a:t>сформированности</a:t>
            </a:r>
            <a:r>
              <a:rPr lang="ru-RU" sz="2405" dirty="0">
                <a:solidFill>
                  <a:schemeClr val="tx1"/>
                </a:solidFill>
              </a:rPr>
              <a:t> предметных компетенций учащихся. В модели использовалась общепринятая методика, в которой выделены следующие уровни: </a:t>
            </a:r>
            <a:r>
              <a:rPr lang="ru-RU" sz="2405" dirty="0">
                <a:solidFill>
                  <a:schemeClr val="tx1"/>
                </a:solidFill>
              </a:rPr>
              <a:t>низкий, средний, высокий</a:t>
            </a:r>
            <a:r>
              <a:rPr lang="ru-RU" sz="2405" dirty="0" smtClean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abstract-color-blocks</Template>
  <TotalTime>39</TotalTime>
  <Words>678</Words>
  <Application>Microsoft Office PowerPoint</Application>
  <PresentationFormat>Произвольный</PresentationFormat>
  <Paragraphs>49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ПЕДАГОГИЧЕСКИЙ ПРОЕКТ  «Использование медиатехнологий  для развития предметных  компетенций учащихся» </vt:lpstr>
      <vt:lpstr>Общие сведения</vt:lpstr>
      <vt:lpstr>Презентация PowerPoint</vt:lpstr>
      <vt:lpstr>Модель образовательного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  «Использование медиатехнологий для развития предметных компетенций учащихся»</dc:title>
  <dc:creator>Пользователь Windows</dc:creator>
  <cp:lastModifiedBy>школа</cp:lastModifiedBy>
  <cp:revision>4</cp:revision>
  <dcterms:created xsi:type="dcterms:W3CDTF">2020-12-10T09:49:25Z</dcterms:created>
  <dcterms:modified xsi:type="dcterms:W3CDTF">2020-12-14T08:40:12Z</dcterms:modified>
</cp:coreProperties>
</file>